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5FD"/>
    <a:srgbClr val="5F8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49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2FC4-FCF8-CB35-CAE6-043E2495F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B82F5-4399-313B-A21A-CD6A21CF6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2732A-B49F-B09E-AC9B-8E35EE151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3657-B7EE-8865-658A-E4D4D78C8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8.png"/><Relationship Id="rId21" Type="http://schemas.openxmlformats.org/officeDocument/2006/relationships/image" Target="../media/image3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17.png"/><Relationship Id="rId19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Relationship Id="rId22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8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9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8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7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36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2.png"/><Relationship Id="rId18" Type="http://schemas.openxmlformats.org/officeDocument/2006/relationships/image" Target="../media/image69.jp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12" Type="http://schemas.openxmlformats.org/officeDocument/2006/relationships/image" Target="../media/image61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5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640" y="312420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059" y="3124200"/>
            <a:ext cx="714375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9" y="31242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27" y="4057651"/>
            <a:ext cx="11277600" cy="1962149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-670560" y="838200"/>
            <a:ext cx="1353312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 Attrition Prediction</a:t>
            </a:r>
            <a:endParaRPr lang="en-US" sz="4500" dirty="0"/>
          </a:p>
        </p:txBody>
      </p:sp>
      <p:sp>
        <p:nvSpPr>
          <p:cNvPr id="9" name="Text 1"/>
          <p:cNvSpPr/>
          <p:nvPr/>
        </p:nvSpPr>
        <p:spPr>
          <a:xfrm>
            <a:off x="457200" y="1562100"/>
            <a:ext cx="112776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4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CCDS 223 -</a:t>
            </a:r>
            <a:r>
              <a:rPr lang="en-US" sz="225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Mining Project</a:t>
            </a:r>
            <a:endParaRPr lang="en-US" sz="2250" dirty="0">
              <a:solidFill>
                <a:schemeClr val="bg1"/>
              </a:solidFill>
            </a:endParaRPr>
          </a:p>
        </p:txBody>
      </p:sp>
      <p:sp>
        <p:nvSpPr>
          <p:cNvPr id="13" name="Text 5"/>
          <p:cNvSpPr/>
          <p:nvPr/>
        </p:nvSpPr>
        <p:spPr>
          <a:xfrm>
            <a:off x="609600" y="4173034"/>
            <a:ext cx="273114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</a:t>
            </a:r>
            <a:endParaRPr lang="en-US" sz="1800" dirty="0"/>
          </a:p>
        </p:txBody>
      </p:sp>
      <p:sp>
        <p:nvSpPr>
          <p:cNvPr id="15" name="Text 7"/>
          <p:cNvSpPr/>
          <p:nvPr/>
        </p:nvSpPr>
        <p:spPr>
          <a:xfrm>
            <a:off x="8861405" y="5600700"/>
            <a:ext cx="264479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4403705" y="4211134"/>
            <a:ext cx="264479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Instructor: Abdullah </a:t>
            </a:r>
            <a:r>
              <a:rPr lang="en-US" sz="1350" dirty="0" err="1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Alghoson</a:t>
            </a:r>
            <a:endParaRPr lang="en-US" sz="1350" dirty="0"/>
          </a:p>
        </p:txBody>
      </p:sp>
      <p:pic>
        <p:nvPicPr>
          <p:cNvPr id="18" name="Picture 17" descr="A logo with text and blue letters&#10;&#10;AI-generated content may be incorrect.">
            <a:extLst>
              <a:ext uri="{FF2B5EF4-FFF2-40B4-BE49-F238E27FC236}">
                <a16:creationId xmlns:a16="http://schemas.microsoft.com/office/drawing/2014/main" id="{E04B975F-B7AA-1372-20A3-121B84A1F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488" y="4194922"/>
            <a:ext cx="1543199" cy="634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8F2A-8C44-C371-54A0-450912996ECD}"/>
              </a:ext>
            </a:extLst>
          </p:cNvPr>
          <p:cNvSpPr txBox="1"/>
          <p:nvPr/>
        </p:nvSpPr>
        <p:spPr>
          <a:xfrm>
            <a:off x="-512415" y="4445040"/>
            <a:ext cx="3726805" cy="13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indent="-6350" algn="ctr">
              <a:lnSpc>
                <a:spcPct val="150000"/>
              </a:lnSpc>
              <a:spcAft>
                <a:spcPts val="65"/>
              </a:spcAft>
              <a:buNone/>
              <a:tabLst>
                <a:tab pos="2165985" algn="l"/>
              </a:tabLst>
            </a:pPr>
            <a:r>
              <a:rPr lang="en-US" sz="1400" kern="1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Abdulalah</a:t>
            </a:r>
            <a:r>
              <a:rPr lang="en-US" sz="14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Nasser </a:t>
            </a:r>
            <a:endParaRPr lang="en-US" sz="1100" kern="1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marR="0" indent="-6350" algn="ctr">
              <a:lnSpc>
                <a:spcPct val="150000"/>
              </a:lnSpc>
              <a:spcAft>
                <a:spcPts val="65"/>
              </a:spcAft>
              <a:buNone/>
              <a:tabLst>
                <a:tab pos="2165985" algn="l"/>
              </a:tabLst>
            </a:pPr>
            <a:r>
              <a:rPr lang="en-US" sz="14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Abdullah Alzahrani </a:t>
            </a:r>
            <a:endParaRPr lang="en-US" sz="1100" kern="1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marR="0" indent="-6350" algn="ctr">
              <a:lnSpc>
                <a:spcPct val="150000"/>
              </a:lnSpc>
              <a:spcAft>
                <a:spcPts val="65"/>
              </a:spcAft>
              <a:buNone/>
            </a:pPr>
            <a:r>
              <a:rPr lang="en-US" sz="14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Mohannad Alamri  </a:t>
            </a:r>
            <a:endParaRPr lang="en-US" sz="1100" kern="1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marR="0" indent="-6350" algn="ctr">
              <a:lnSpc>
                <a:spcPct val="150000"/>
              </a:lnSpc>
              <a:spcAft>
                <a:spcPts val="65"/>
              </a:spcAft>
              <a:buNone/>
              <a:tabLst>
                <a:tab pos="2165985" algn="l"/>
              </a:tabLst>
            </a:pPr>
            <a:r>
              <a:rPr lang="en-US" sz="11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Tariq  </a:t>
            </a:r>
            <a:r>
              <a:rPr lang="en-US" sz="1400" kern="1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Alqhtani</a:t>
            </a:r>
            <a:r>
              <a:rPr lang="en-US" sz="14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kern="1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5486400" cy="2628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764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3241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971800"/>
            <a:ext cx="3238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810000"/>
            <a:ext cx="54864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4196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686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9530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028700"/>
            <a:ext cx="5486400" cy="461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638300"/>
            <a:ext cx="120015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0" y="1638300"/>
            <a:ext cx="1003399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8649" y="1638300"/>
            <a:ext cx="1206401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638300"/>
            <a:ext cx="169545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2324100"/>
            <a:ext cx="51054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9550" y="2581275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0" y="2581275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2450" y="2581275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32949" y="2581275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399" y="2581275"/>
            <a:ext cx="1714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9350" y="2581275"/>
            <a:ext cx="1714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10800" y="2581275"/>
            <a:ext cx="1714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82250" y="2581275"/>
            <a:ext cx="1714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3009900"/>
            <a:ext cx="5105400" cy="457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9550" y="3152775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0" y="3152775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2450" y="3152775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3152775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2949" y="3152775"/>
            <a:ext cx="17145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04399" y="3152775"/>
            <a:ext cx="17145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75849" y="3152775"/>
            <a:ext cx="17145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39350" y="3152775"/>
            <a:ext cx="17145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10800" y="3152775"/>
            <a:ext cx="17145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82250" y="3152775"/>
            <a:ext cx="17145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9550" y="3609975"/>
            <a:ext cx="17145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0" y="3609975"/>
            <a:ext cx="171450" cy="152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2450" y="3609975"/>
            <a:ext cx="17145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2949" y="3609975"/>
            <a:ext cx="17145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04399" y="3609975"/>
            <a:ext cx="171450" cy="1524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75849" y="3609975"/>
            <a:ext cx="171450" cy="1524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39350" y="3609975"/>
            <a:ext cx="171450" cy="1524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10800" y="3609975"/>
            <a:ext cx="171450" cy="1524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5100" y="4076700"/>
            <a:ext cx="5067300" cy="13716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6305550"/>
            <a:ext cx="104775" cy="133350"/>
          </a:xfrm>
          <a:prstGeom prst="rect">
            <a:avLst/>
          </a:prstGeom>
        </p:spPr>
      </p:pic>
      <p:sp>
        <p:nvSpPr>
          <p:cNvPr id="4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Performance and Selection</a:t>
            </a:r>
            <a:endParaRPr lang="en-US" sz="2700" dirty="0"/>
          </a:p>
        </p:txBody>
      </p:sp>
      <p:sp>
        <p:nvSpPr>
          <p:cNvPr id="48" name="Text 1"/>
          <p:cNvSpPr/>
          <p:nvPr/>
        </p:nvSpPr>
        <p:spPr>
          <a:xfrm>
            <a:off x="571500" y="1219200"/>
            <a:ext cx="6126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Selection Criteria</a:t>
            </a:r>
            <a:endParaRPr lang="en-US" sz="1800" dirty="0"/>
          </a:p>
        </p:txBody>
      </p:sp>
      <p:sp>
        <p:nvSpPr>
          <p:cNvPr id="49" name="Text 2"/>
          <p:cNvSpPr/>
          <p:nvPr/>
        </p:nvSpPr>
        <p:spPr>
          <a:xfrm>
            <a:off x="1085850" y="1638300"/>
            <a:ext cx="36912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 Gain</a:t>
            </a:r>
            <a:endParaRPr lang="en-US" sz="1500" dirty="0"/>
          </a:p>
        </p:txBody>
      </p:sp>
      <p:sp>
        <p:nvSpPr>
          <p:cNvPr id="50" name="Text 3"/>
          <p:cNvSpPr/>
          <p:nvPr/>
        </p:nvSpPr>
        <p:spPr>
          <a:xfrm>
            <a:off x="1085850" y="1943100"/>
            <a:ext cx="44294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Balanced accuracy and simplicity across models</a:t>
            </a:r>
            <a:endParaRPr lang="en-US" sz="1200" dirty="0"/>
          </a:p>
        </p:txBody>
      </p:sp>
      <p:sp>
        <p:nvSpPr>
          <p:cNvPr id="51" name="Text 4"/>
          <p:cNvSpPr/>
          <p:nvPr/>
        </p:nvSpPr>
        <p:spPr>
          <a:xfrm>
            <a:off x="1009650" y="2286000"/>
            <a:ext cx="338226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Entropy</a:t>
            </a:r>
            <a:endParaRPr lang="en-US" sz="1500" dirty="0"/>
          </a:p>
        </p:txBody>
      </p:sp>
      <p:sp>
        <p:nvSpPr>
          <p:cNvPr id="52" name="Text 5"/>
          <p:cNvSpPr/>
          <p:nvPr/>
        </p:nvSpPr>
        <p:spPr>
          <a:xfrm>
            <a:off x="1009650" y="2590800"/>
            <a:ext cx="40587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Favored accuracy with increased complexity</a:t>
            </a:r>
            <a:endParaRPr lang="en-US" sz="1200" dirty="0"/>
          </a:p>
        </p:txBody>
      </p:sp>
      <p:sp>
        <p:nvSpPr>
          <p:cNvPr id="53" name="Text 6"/>
          <p:cNvSpPr/>
          <p:nvPr/>
        </p:nvSpPr>
        <p:spPr>
          <a:xfrm>
            <a:off x="1047750" y="2933700"/>
            <a:ext cx="41250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Gini</a:t>
            </a:r>
            <a:endParaRPr lang="en-US" sz="1500" dirty="0"/>
          </a:p>
        </p:txBody>
      </p:sp>
      <p:sp>
        <p:nvSpPr>
          <p:cNvPr id="54" name="Text 7"/>
          <p:cNvSpPr/>
          <p:nvPr/>
        </p:nvSpPr>
        <p:spPr>
          <a:xfrm>
            <a:off x="1047750" y="3238500"/>
            <a:ext cx="49500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Similar to Entropy with slight performance differences</a:t>
            </a:r>
            <a:endParaRPr lang="en-US" sz="1200" dirty="0"/>
          </a:p>
        </p:txBody>
      </p:sp>
      <p:sp>
        <p:nvSpPr>
          <p:cNvPr id="55" name="Text 8"/>
          <p:cNvSpPr/>
          <p:nvPr/>
        </p:nvSpPr>
        <p:spPr>
          <a:xfrm>
            <a:off x="571500" y="4000500"/>
            <a:ext cx="6126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Information Gain?</a:t>
            </a:r>
            <a:endParaRPr lang="en-US" sz="1800" dirty="0"/>
          </a:p>
        </p:txBody>
      </p:sp>
      <p:sp>
        <p:nvSpPr>
          <p:cNvPr id="56" name="Text 9"/>
          <p:cNvSpPr/>
          <p:nvPr/>
        </p:nvSpPr>
        <p:spPr>
          <a:xfrm>
            <a:off x="800100" y="4381500"/>
            <a:ext cx="38117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predictive accuracy for HR decisions</a:t>
            </a:r>
            <a:endParaRPr lang="en-US" sz="1200" dirty="0"/>
          </a:p>
        </p:txBody>
      </p:sp>
      <p:sp>
        <p:nvSpPr>
          <p:cNvPr id="57" name="Text 10"/>
          <p:cNvSpPr/>
          <p:nvPr/>
        </p:nvSpPr>
        <p:spPr>
          <a:xfrm>
            <a:off x="800100" y="4648200"/>
            <a:ext cx="41883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simplicity enables easier interpretation</a:t>
            </a:r>
            <a:endParaRPr lang="en-US" sz="1200" dirty="0"/>
          </a:p>
        </p:txBody>
      </p:sp>
      <p:sp>
        <p:nvSpPr>
          <p:cNvPr id="58" name="Text 11"/>
          <p:cNvSpPr/>
          <p:nvPr/>
        </p:nvSpPr>
        <p:spPr>
          <a:xfrm>
            <a:off x="800100" y="4914900"/>
            <a:ext cx="37729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Practical for implementation in HR teams</a:t>
            </a:r>
            <a:endParaRPr lang="en-US" sz="1200" dirty="0"/>
          </a:p>
        </p:txBody>
      </p:sp>
      <p:sp>
        <p:nvSpPr>
          <p:cNvPr id="59" name="Text 12"/>
          <p:cNvSpPr/>
          <p:nvPr/>
        </p:nvSpPr>
        <p:spPr>
          <a:xfrm>
            <a:off x="6515100" y="1219200"/>
            <a:ext cx="6126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Comparison</a:t>
            </a:r>
            <a:endParaRPr lang="en-US" sz="1800" dirty="0"/>
          </a:p>
        </p:txBody>
      </p:sp>
      <p:sp>
        <p:nvSpPr>
          <p:cNvPr id="60" name="Text 13"/>
          <p:cNvSpPr/>
          <p:nvPr/>
        </p:nvSpPr>
        <p:spPr>
          <a:xfrm>
            <a:off x="6629400" y="1638300"/>
            <a:ext cx="144018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Criterion</a:t>
            </a:r>
            <a:endParaRPr lang="en-US" sz="1200" dirty="0"/>
          </a:p>
        </p:txBody>
      </p:sp>
      <p:sp>
        <p:nvSpPr>
          <p:cNvPr id="61" name="Text 14"/>
          <p:cNvSpPr/>
          <p:nvPr/>
        </p:nvSpPr>
        <p:spPr>
          <a:xfrm>
            <a:off x="7829550" y="1638300"/>
            <a:ext cx="1204079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200" dirty="0"/>
          </a:p>
        </p:txBody>
      </p:sp>
      <p:sp>
        <p:nvSpPr>
          <p:cNvPr id="62" name="Text 15"/>
          <p:cNvSpPr/>
          <p:nvPr/>
        </p:nvSpPr>
        <p:spPr>
          <a:xfrm>
            <a:off x="8832949" y="1638300"/>
            <a:ext cx="1206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Simplicity</a:t>
            </a:r>
            <a:endParaRPr lang="en-US" sz="1200" dirty="0"/>
          </a:p>
        </p:txBody>
      </p:sp>
      <p:sp>
        <p:nvSpPr>
          <p:cNvPr id="63" name="Text 16"/>
          <p:cNvSpPr/>
          <p:nvPr/>
        </p:nvSpPr>
        <p:spPr>
          <a:xfrm>
            <a:off x="10039350" y="1638300"/>
            <a:ext cx="16954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 Ease</a:t>
            </a:r>
            <a:endParaRPr lang="en-US" sz="1200" dirty="0"/>
          </a:p>
        </p:txBody>
      </p:sp>
      <p:sp>
        <p:nvSpPr>
          <p:cNvPr id="64" name="Text 17"/>
          <p:cNvSpPr/>
          <p:nvPr/>
        </p:nvSpPr>
        <p:spPr>
          <a:xfrm>
            <a:off x="6629400" y="2324100"/>
            <a:ext cx="1200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 Gain</a:t>
            </a:r>
            <a:endParaRPr lang="en-US" sz="1200" dirty="0"/>
          </a:p>
        </p:txBody>
      </p:sp>
      <p:sp>
        <p:nvSpPr>
          <p:cNvPr id="65" name="Text 18"/>
          <p:cNvSpPr/>
          <p:nvPr/>
        </p:nvSpPr>
        <p:spPr>
          <a:xfrm>
            <a:off x="6629400" y="3009900"/>
            <a:ext cx="14401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Entropy</a:t>
            </a:r>
            <a:endParaRPr lang="en-US" sz="1200" dirty="0"/>
          </a:p>
        </p:txBody>
      </p:sp>
      <p:sp>
        <p:nvSpPr>
          <p:cNvPr id="66" name="Text 19"/>
          <p:cNvSpPr/>
          <p:nvPr/>
        </p:nvSpPr>
        <p:spPr>
          <a:xfrm>
            <a:off x="6629400" y="3467100"/>
            <a:ext cx="1200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Gini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561975" y="6286500"/>
            <a:ext cx="59984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 Gain criterion provides the best balance for implementation</a:t>
            </a:r>
            <a:endParaRPr lang="en-US" sz="1050" dirty="0"/>
          </a:p>
        </p:txBody>
      </p:sp>
      <p:sp>
        <p:nvSpPr>
          <p:cNvPr id="68" name="Text 21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  <p:pic>
        <p:nvPicPr>
          <p:cNvPr id="72" name="Picture 71" descr="A screenshot of a graph&#10;&#10;AI-generated content may be incorrect.">
            <a:extLst>
              <a:ext uri="{FF2B5EF4-FFF2-40B4-BE49-F238E27FC236}">
                <a16:creationId xmlns:a16="http://schemas.microsoft.com/office/drawing/2014/main" id="{DE0A4BFB-AF8E-6DD3-F932-5A6F422EE4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5778" y="3921341"/>
            <a:ext cx="5329022" cy="1717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62100"/>
            <a:ext cx="74676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96215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857500"/>
            <a:ext cx="74676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257550"/>
            <a:ext cx="2476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152900"/>
            <a:ext cx="74676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552950"/>
            <a:ext cx="219075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1562100"/>
            <a:ext cx="3733800" cy="2438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184785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7700" y="3276600"/>
            <a:ext cx="3352800" cy="1181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371475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0" y="394335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0" y="417195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6305550"/>
            <a:ext cx="104775" cy="1333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Findings and Insights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381000" y="1104900"/>
            <a:ext cx="746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Primary Attrition Drivers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047750" y="1752600"/>
            <a:ext cx="6610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 Monthly Income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1047750" y="2057400"/>
            <a:ext cx="6610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Employees with lower monthly income are significantly more likely to leave the organization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971550" y="3048000"/>
            <a:ext cx="6686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Specific Job Roles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971550" y="3352800"/>
            <a:ext cx="6686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Roles like Sales Representative and Laboratory Technician show higher attrition rates relative to their size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42975" y="4343400"/>
            <a:ext cx="67151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Lack of Recent Promotion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942975" y="4648200"/>
            <a:ext cx="67151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Employees without recent promotion are at significantly higher risk of leaving the organization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077200" y="1104900"/>
            <a:ext cx="44805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Clustering Value</a:t>
            </a:r>
            <a:endParaRPr lang="en-US" sz="1800" dirty="0"/>
          </a:p>
        </p:txBody>
      </p:sp>
      <p:sp>
        <p:nvSpPr>
          <p:cNvPr id="26" name="Text 9"/>
          <p:cNvSpPr/>
          <p:nvPr/>
        </p:nvSpPr>
        <p:spPr>
          <a:xfrm>
            <a:off x="8782050" y="1752600"/>
            <a:ext cx="28384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Targeted Retention Framework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8267700" y="2438400"/>
            <a:ext cx="3352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Segmenting employees provides a framework for targeted retention strategies tailored to specific employee groups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8382000" y="3390900"/>
            <a:ext cx="3749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Cluster-Specific Insights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8401050" y="3695700"/>
            <a:ext cx="3977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1: Lower income/Sales</a:t>
            </a:r>
            <a:endParaRPr lang="en-US" sz="1050" dirty="0"/>
          </a:p>
        </p:txBody>
      </p:sp>
      <p:sp>
        <p:nvSpPr>
          <p:cNvPr id="30" name="Text 13"/>
          <p:cNvSpPr/>
          <p:nvPr/>
        </p:nvSpPr>
        <p:spPr>
          <a:xfrm>
            <a:off x="8401050" y="3924300"/>
            <a:ext cx="3977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2: Mid-range income/Technical</a:t>
            </a:r>
            <a:endParaRPr lang="en-US" sz="1050" dirty="0"/>
          </a:p>
        </p:txBody>
      </p:sp>
      <p:sp>
        <p:nvSpPr>
          <p:cNvPr id="31" name="Text 14"/>
          <p:cNvSpPr/>
          <p:nvPr/>
        </p:nvSpPr>
        <p:spPr>
          <a:xfrm>
            <a:off x="8401050" y="4152900"/>
            <a:ext cx="3977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3: Higher income/Management</a:t>
            </a:r>
            <a:endParaRPr lang="en-US" sz="1050" dirty="0"/>
          </a:p>
        </p:txBody>
      </p:sp>
      <p:sp>
        <p:nvSpPr>
          <p:cNvPr id="32" name="Text 15"/>
          <p:cNvSpPr/>
          <p:nvPr/>
        </p:nvSpPr>
        <p:spPr>
          <a:xfrm>
            <a:off x="561975" y="6286500"/>
            <a:ext cx="406604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 model identified these key factors</a:t>
            </a:r>
            <a:endParaRPr lang="en-US" sz="1050" dirty="0"/>
          </a:p>
        </p:txBody>
      </p:sp>
      <p:sp>
        <p:nvSpPr>
          <p:cNvPr id="33" name="Text 16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81100"/>
            <a:ext cx="560070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152400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09925"/>
            <a:ext cx="85725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590925"/>
            <a:ext cx="85725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181100"/>
            <a:ext cx="5600700" cy="2438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4097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1775" y="15240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133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6670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2004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771900"/>
            <a:ext cx="5600700" cy="1981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40005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1775" y="4114800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47244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5029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5334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6305550"/>
            <a:ext cx="104775" cy="1333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Recommendations and Implementation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333500" y="1543050"/>
            <a:ext cx="400282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Primary Recommendation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09600" y="2133600"/>
            <a:ext cx="51435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HR should prioritize a review of compensation and benefits for roles identified with low income and high attrition, particularly: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771525" y="3162300"/>
            <a:ext cx="22749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Sales Representatives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771525" y="3543300"/>
            <a:ext cx="2368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Laboratory Technicians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609600" y="4038600"/>
            <a:ext cx="51435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 data-driven retention policies that address financial factors, which we've identified as a major driver of attrition.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7162800" y="1543050"/>
            <a:ext cx="38937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 Strategy</a:t>
            </a:r>
            <a:endParaRPr lang="en-US" sz="1800" dirty="0"/>
          </a:p>
        </p:txBody>
      </p:sp>
      <p:sp>
        <p:nvSpPr>
          <p:cNvPr id="29" name="Text 7"/>
          <p:cNvSpPr/>
          <p:nvPr/>
        </p:nvSpPr>
        <p:spPr>
          <a:xfrm>
            <a:off x="6705600" y="20955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 employees using our clustering model to identify high-risk groups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705600" y="26289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 targeted compensation adjustments for low-income roles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705600" y="3162300"/>
            <a:ext cx="53404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clear career advancement paths for technical roles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7162800" y="4133850"/>
            <a:ext cx="306431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Expected Outcomes</a:t>
            </a:r>
            <a:endParaRPr lang="en-US" sz="1800" dirty="0"/>
          </a:p>
        </p:txBody>
      </p:sp>
      <p:sp>
        <p:nvSpPr>
          <p:cNvPr id="33" name="Text 11"/>
          <p:cNvSpPr/>
          <p:nvPr/>
        </p:nvSpPr>
        <p:spPr>
          <a:xfrm>
            <a:off x="6705600" y="4686300"/>
            <a:ext cx="25947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employee turnover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705600" y="4991100"/>
            <a:ext cx="34556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organizational performance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6705600" y="5295900"/>
            <a:ext cx="42885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company reputation as an employer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561975" y="6286500"/>
            <a:ext cx="572321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Data-driven retention strategies lead to sustainable business growth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952500"/>
            <a:ext cx="1524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876550"/>
            <a:ext cx="914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0" y="3105150"/>
            <a:ext cx="5715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80035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263" y="2857500"/>
            <a:ext cx="219075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340995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0713" y="3467100"/>
            <a:ext cx="180975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5600" y="4248150"/>
            <a:ext cx="64008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698" y="4505325"/>
            <a:ext cx="2095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9604" y="4505325"/>
            <a:ext cx="2095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-762000" y="381000"/>
            <a:ext cx="1371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Questions and Discussion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4414093" y="1771650"/>
            <a:ext cx="336381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</a:t>
            </a:r>
            <a:endParaRPr lang="en-US" sz="2250" dirty="0"/>
          </a:p>
        </p:txBody>
      </p:sp>
      <p:sp>
        <p:nvSpPr>
          <p:cNvPr id="16" name="Text 2"/>
          <p:cNvSpPr/>
          <p:nvPr/>
        </p:nvSpPr>
        <p:spPr>
          <a:xfrm>
            <a:off x="4077712" y="2228850"/>
            <a:ext cx="40365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 your attention and participation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2529840" y="4476750"/>
            <a:ext cx="71323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We are now open for questions 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3124200" y="4895850"/>
            <a:ext cx="5943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Feel free to ask about our employee attrition prediction model, methodology, or findings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590550" y="6286500"/>
            <a:ext cx="31880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 Attrition Prediction Project</a:t>
            </a:r>
            <a:endParaRPr lang="en-US" sz="1050" dirty="0"/>
          </a:p>
        </p:txBody>
      </p:sp>
      <p:sp>
        <p:nvSpPr>
          <p:cNvPr id="20" name="Text 6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81100"/>
            <a:ext cx="5486400" cy="3581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5750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0000"/>
            <a:ext cx="3238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80" y="1181100"/>
            <a:ext cx="5486400" cy="3581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6305550"/>
            <a:ext cx="114300" cy="1333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Problem Statement and Objectives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609600" y="1409700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Problem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1047750" y="186690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Increased Costs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1047750" y="217170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employee turnover leads to significant expenses related to recruitment, onboarding, and training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1123950" y="2819400"/>
            <a:ext cx="541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Decreased Productivity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1123950" y="31242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Loss of institutional knowledge and disruption to team dynamics affects overall productivity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1085850" y="37719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Impact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1085850" y="40767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organizational performance and potential damage to company reputation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553200" y="1409700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Hypotheses</a:t>
            </a:r>
            <a:endParaRPr lang="en-US" sz="1800" dirty="0"/>
          </a:p>
        </p:txBody>
      </p:sp>
      <p:sp>
        <p:nvSpPr>
          <p:cNvPr id="23" name="Text 10"/>
          <p:cNvSpPr/>
          <p:nvPr/>
        </p:nvSpPr>
        <p:spPr>
          <a:xfrm>
            <a:off x="7001925" y="196215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H1: Job satisfaction has a negative correlation with employee attrition.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 12"/>
          <p:cNvSpPr/>
          <p:nvPr/>
        </p:nvSpPr>
        <p:spPr>
          <a:xfrm>
            <a:off x="6991350" y="2818234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H2: Employees with lower monthly income are more likely to leave</a:t>
            </a:r>
            <a:r>
              <a:rPr lang="en-US" sz="14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400" dirty="0"/>
          </a:p>
        </p:txBody>
      </p:sp>
      <p:sp>
        <p:nvSpPr>
          <p:cNvPr id="27" name="Text 14"/>
          <p:cNvSpPr/>
          <p:nvPr/>
        </p:nvSpPr>
        <p:spPr>
          <a:xfrm>
            <a:off x="6991350" y="3674318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H3: Longer distance from home increases the likelihood of attrition.</a:t>
            </a:r>
          </a:p>
        </p:txBody>
      </p:sp>
      <p:sp>
        <p:nvSpPr>
          <p:cNvPr id="28" name="Text 15"/>
          <p:cNvSpPr/>
          <p:nvPr/>
        </p:nvSpPr>
        <p:spPr>
          <a:xfrm>
            <a:off x="571500" y="6286500"/>
            <a:ext cx="4526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IBM HR Analytics Employee Attrition Dataset (Kaggle)</a:t>
            </a:r>
            <a:endParaRPr lang="en-US" sz="1050" dirty="0"/>
          </a:p>
        </p:txBody>
      </p:sp>
      <p:sp>
        <p:nvSpPr>
          <p:cNvPr id="29" name="Text 16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029200" cy="2457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62075"/>
            <a:ext cx="20002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" y="26193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9622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2480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79" y="3810000"/>
            <a:ext cx="4750837" cy="1257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56" y="4408034"/>
            <a:ext cx="180975" cy="342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Overview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923925" y="1333500"/>
            <a:ext cx="50292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IBM HR Analytics Employee Attrition Dataset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590550" y="1790700"/>
            <a:ext cx="50292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comprehensive dataset provides detailed information about employee characteristics and their likelihood to leave the organization. It serves as the foundation for our predictive modeling approach.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876300" y="2552700"/>
            <a:ext cx="37804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Contains information on 1470 employees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876300" y="2914650"/>
            <a:ext cx="4762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Includes 35 variables capturing various aspects of employee data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876300" y="3189903"/>
            <a:ext cx="56226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a realistic foundation for analyzing attrition patterns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575456" y="3890282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Source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942975" y="4353217"/>
            <a:ext cx="21699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IBM HR Analytics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935236" y="4633329"/>
            <a:ext cx="216991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 Attrition Dataset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6245171" y="538649"/>
            <a:ext cx="6035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Dataset :</a:t>
            </a:r>
            <a:endParaRPr lang="en-US" sz="1800" dirty="0"/>
          </a:p>
        </p:txBody>
      </p:sp>
      <p:sp>
        <p:nvSpPr>
          <p:cNvPr id="44" name="Text 21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  <p:pic>
        <p:nvPicPr>
          <p:cNvPr id="45" name="Picture 4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AE81E-2116-4FF0-4BC4-FD25CDF0CF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10" y="1001098"/>
            <a:ext cx="6377940" cy="280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B06DE1-A12E-7FE3-0D56-D2D82E4D8F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10" y="3898900"/>
            <a:ext cx="6405424" cy="2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54864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3050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562350"/>
            <a:ext cx="5105400" cy="1524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3714750"/>
            <a:ext cx="4800600" cy="143291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028700"/>
            <a:ext cx="5486400" cy="2628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16764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23241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29718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3771900"/>
            <a:ext cx="5486400" cy="2057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4343400"/>
            <a:ext cx="172715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0976" y="4448175"/>
            <a:ext cx="952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18450" y="4343400"/>
            <a:ext cx="172715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86701" y="4448175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5029200"/>
            <a:ext cx="172715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1451" y="5133975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Preprocessing and Feature Selection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571500" y="1219200"/>
            <a:ext cx="5105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Reduction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667494" y="1752600"/>
            <a:ext cx="3182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35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181100" y="1638300"/>
            <a:ext cx="1944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Initial Variables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1181100" y="1905000"/>
            <a:ext cx="194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From original dataset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667494" y="2400300"/>
            <a:ext cx="3182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1181100" y="2286000"/>
            <a:ext cx="23435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Features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1181100" y="2552700"/>
            <a:ext cx="23435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Highly relevant attributes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0960" y="57531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selection improved model efficiency and accuracy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515100" y="1219200"/>
            <a:ext cx="5105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Selection Criteria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6896100" y="1638300"/>
            <a:ext cx="327523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Constant Variables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6896100" y="1943100"/>
            <a:ext cx="32752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Removed features with single value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924675" y="2286000"/>
            <a:ext cx="30902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Redundant Salary Features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6924675" y="2590800"/>
            <a:ext cx="30902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Eliminated duplicate salary info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6896100" y="2933700"/>
            <a:ext cx="46423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Low-Value Features</a:t>
            </a:r>
            <a:endParaRPr lang="en-US" sz="1500" dirty="0"/>
          </a:p>
        </p:txBody>
      </p:sp>
      <p:sp>
        <p:nvSpPr>
          <p:cNvPr id="35" name="Text 15"/>
          <p:cNvSpPr/>
          <p:nvPr/>
        </p:nvSpPr>
        <p:spPr>
          <a:xfrm>
            <a:off x="6896100" y="3238500"/>
            <a:ext cx="46423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Removed attributes with minimal predictive power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477000" y="39243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Removed Features</a:t>
            </a:r>
            <a:endParaRPr lang="en-US" sz="1800" dirty="0"/>
          </a:p>
        </p:txBody>
      </p:sp>
      <p:sp>
        <p:nvSpPr>
          <p:cNvPr id="37" name="Text 17"/>
          <p:cNvSpPr/>
          <p:nvPr/>
        </p:nvSpPr>
        <p:spPr>
          <a:xfrm>
            <a:off x="6433825" y="4648200"/>
            <a:ext cx="1889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DailyRate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8237175" y="4648200"/>
            <a:ext cx="1889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EmployeeCount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6591300" y="5334000"/>
            <a:ext cx="1574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JobLevel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590550" y="6286500"/>
            <a:ext cx="41964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Outliers assessed and scaling techniques applied</a:t>
            </a:r>
            <a:endParaRPr lang="en-US" sz="1050" dirty="0"/>
          </a:p>
        </p:txBody>
      </p:sp>
      <p:sp>
        <p:nvSpPr>
          <p:cNvPr id="41" name="Text 21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486400" cy="495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143000"/>
            <a:ext cx="5486400" cy="4914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6305550"/>
            <a:ext cx="104775" cy="1333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Exploratory Data Analysis 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685800" y="1333500"/>
            <a:ext cx="6035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Box plot :</a:t>
            </a:r>
            <a:endParaRPr lang="en-US" sz="1800" dirty="0">
              <a:solidFill>
                <a:srgbClr val="93C5FD"/>
              </a:solidFill>
            </a:endParaRPr>
          </a:p>
        </p:txBody>
      </p:sp>
      <p:sp>
        <p:nvSpPr>
          <p:cNvPr id="15" name="Text 2"/>
          <p:cNvSpPr/>
          <p:nvPr/>
        </p:nvSpPr>
        <p:spPr>
          <a:xfrm>
            <a:off x="609600" y="4724400"/>
            <a:ext cx="5029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Measure: Monthly Income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Category: Attrition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Insight: The employees that have lower salaries are more likely to leave the company</a:t>
            </a:r>
            <a:r>
              <a:rPr lang="en-US" sz="105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18" name="Text 5"/>
          <p:cNvSpPr/>
          <p:nvPr/>
        </p:nvSpPr>
        <p:spPr>
          <a:xfrm>
            <a:off x="6858000" y="1337388"/>
            <a:ext cx="6035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</a:rPr>
              <a:t>Histogram</a:t>
            </a:r>
            <a:r>
              <a:rPr lang="en-US" b="1" dirty="0">
                <a:solidFill>
                  <a:srgbClr val="93C5FD"/>
                </a:solidFill>
              </a:rPr>
              <a:t>:</a:t>
            </a:r>
            <a:endParaRPr lang="en-US" sz="1800" dirty="0">
              <a:solidFill>
                <a:srgbClr val="93C5FD"/>
              </a:solidFill>
            </a:endParaRPr>
          </a:p>
        </p:txBody>
      </p:sp>
      <p:sp>
        <p:nvSpPr>
          <p:cNvPr id="22" name="Text 9"/>
          <p:cNvSpPr/>
          <p:nvPr/>
        </p:nvSpPr>
        <p:spPr>
          <a:xfrm>
            <a:off x="6720841" y="4834812"/>
            <a:ext cx="486156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sz="1100" dirty="0">
                <a:solidFill>
                  <a:srgbClr val="93C5FD"/>
                </a:solidFill>
              </a:rPr>
              <a:t>Measure: Age</a:t>
            </a:r>
          </a:p>
          <a:p>
            <a:r>
              <a:rPr lang="en-US" sz="1100" dirty="0">
                <a:solidFill>
                  <a:srgbClr val="93C5FD"/>
                </a:solidFill>
              </a:rPr>
              <a:t>Employees at the very early career stage &lt;22 and nearing retirement &gt;55 appear only in small numbers</a:t>
            </a:r>
          </a:p>
        </p:txBody>
      </p:sp>
      <p:sp>
        <p:nvSpPr>
          <p:cNvPr id="23" name="Text 10"/>
          <p:cNvSpPr/>
          <p:nvPr/>
        </p:nvSpPr>
        <p:spPr>
          <a:xfrm>
            <a:off x="561975" y="6286500"/>
            <a:ext cx="51152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factors are a significant driver of employee attrition</a:t>
            </a:r>
            <a:endParaRPr lang="en-US" sz="1050" dirty="0"/>
          </a:p>
        </p:txBody>
      </p:sp>
      <p:sp>
        <p:nvSpPr>
          <p:cNvPr id="24" name="Text 11"/>
          <p:cNvSpPr/>
          <p:nvPr/>
        </p:nvSpPr>
        <p:spPr>
          <a:xfrm>
            <a:off x="8441531" y="6286500"/>
            <a:ext cx="404336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 | Slide 5</a:t>
            </a:r>
            <a:endParaRPr lang="en-US" sz="1050" dirty="0"/>
          </a:p>
        </p:txBody>
      </p:sp>
      <p:pic>
        <p:nvPicPr>
          <p:cNvPr id="25" name="Picture 24" descr="A graph with blue squares&#10;&#10;AI-generated content may be incorrect.">
            <a:extLst>
              <a:ext uri="{FF2B5EF4-FFF2-40B4-BE49-F238E27FC236}">
                <a16:creationId xmlns:a16="http://schemas.microsoft.com/office/drawing/2014/main" id="{3FAF25D9-CD59-E6A1-126F-E158E7503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" y="1885172"/>
            <a:ext cx="5121275" cy="2644458"/>
          </a:xfrm>
          <a:prstGeom prst="rect">
            <a:avLst/>
          </a:prstGeom>
        </p:spPr>
      </p:pic>
      <p:pic>
        <p:nvPicPr>
          <p:cNvPr id="26" name="Picture 25" descr="A graph with blue bars&#10;&#10;AI-generated content may be incorrect.">
            <a:extLst>
              <a:ext uri="{FF2B5EF4-FFF2-40B4-BE49-F238E27FC236}">
                <a16:creationId xmlns:a16="http://schemas.microsoft.com/office/drawing/2014/main" id="{8675F3AC-2737-F2A4-0BFA-E4E7ED356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0" y="1790622"/>
            <a:ext cx="4906062" cy="27390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60070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23975"/>
            <a:ext cx="200025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04900"/>
            <a:ext cx="5600700" cy="495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323975"/>
            <a:ext cx="257175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EDA - Job Roles and Correlations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847725" y="1295400"/>
            <a:ext cx="5219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 Roles Analysis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571500" y="1752600"/>
            <a:ext cx="5219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Sales Representatives and Laboratory Technicians show disproportionately high attrition rates relative to their workforce size.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762000" y="5448300"/>
            <a:ext cx="186005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6734175" y="1295400"/>
            <a:ext cx="6263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Correlation Findings</a:t>
            </a:r>
            <a:endParaRPr lang="en-US" sz="1800" dirty="0"/>
          </a:p>
        </p:txBody>
      </p:sp>
      <p:sp>
        <p:nvSpPr>
          <p:cNvPr id="34" name="Text 14"/>
          <p:cNvSpPr/>
          <p:nvPr/>
        </p:nvSpPr>
        <p:spPr>
          <a:xfrm>
            <a:off x="590550" y="6286500"/>
            <a:ext cx="23193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Exploratory Data Analysis</a:t>
            </a:r>
            <a:endParaRPr lang="en-US" sz="1050" dirty="0"/>
          </a:p>
        </p:txBody>
      </p:sp>
      <p:sp>
        <p:nvSpPr>
          <p:cNvPr id="35" name="Text 15"/>
          <p:cNvSpPr/>
          <p:nvPr/>
        </p:nvSpPr>
        <p:spPr>
          <a:xfrm>
            <a:off x="8444061" y="6286500"/>
            <a:ext cx="40403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6 | Group 2 | CCDS 223 – Data Mining Project</a:t>
            </a:r>
            <a:endParaRPr lang="en-US" sz="105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7D11DCA-7AEA-D01E-AEE3-574311860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9" y="2305050"/>
            <a:ext cx="5368428" cy="3752850"/>
          </a:xfrm>
          <a:prstGeom prst="rect">
            <a:avLst/>
          </a:prstGeom>
        </p:spPr>
      </p:pic>
      <p:pic>
        <p:nvPicPr>
          <p:cNvPr id="37" name="Picture 36" descr="A blue and white graph&#10;&#10;AI-generated content may be incorrect.">
            <a:extLst>
              <a:ext uri="{FF2B5EF4-FFF2-40B4-BE49-F238E27FC236}">
                <a16:creationId xmlns:a16="http://schemas.microsoft.com/office/drawing/2014/main" id="{2E730C5C-326A-3504-DA26-F158B421A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799" y="1891782"/>
            <a:ext cx="5303241" cy="4089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358140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90700"/>
            <a:ext cx="21907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3850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457700"/>
            <a:ext cx="1428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4535" y="1851720"/>
            <a:ext cx="680145" cy="25896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400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7051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009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314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6555" y="1718370"/>
            <a:ext cx="680145" cy="25896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950" y="2133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950" y="2438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950" y="27432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950" y="30480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500" y="1562100"/>
            <a:ext cx="1733550" cy="2324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2505" y="1718370"/>
            <a:ext cx="680145" cy="25896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2133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2438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27432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30480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77450" y="1562100"/>
            <a:ext cx="1733550" cy="2324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29850" y="24003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29850" y="2705100"/>
            <a:ext cx="1905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29850" y="3009900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29850" y="3429000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9600" y="4114800"/>
            <a:ext cx="7391400" cy="1638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0" y="4267200"/>
            <a:ext cx="200025" cy="304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0" y="4686300"/>
            <a:ext cx="7086600" cy="914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 Modeling Strategy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609600" y="1333500"/>
            <a:ext cx="3749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Strategy Overview</a:t>
            </a:r>
            <a:endParaRPr lang="en-US" sz="1800" dirty="0"/>
          </a:p>
        </p:txBody>
      </p:sp>
      <p:sp>
        <p:nvSpPr>
          <p:cNvPr id="37" name="Text 2"/>
          <p:cNvSpPr/>
          <p:nvPr/>
        </p:nvSpPr>
        <p:spPr>
          <a:xfrm>
            <a:off x="942975" y="1790700"/>
            <a:ext cx="18125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Selection</a:t>
            </a:r>
            <a:endParaRPr lang="en-US" sz="1500" dirty="0"/>
          </a:p>
        </p:txBody>
      </p:sp>
      <p:sp>
        <p:nvSpPr>
          <p:cNvPr id="38" name="Text 3"/>
          <p:cNvSpPr/>
          <p:nvPr/>
        </p:nvSpPr>
        <p:spPr>
          <a:xfrm>
            <a:off x="914400" y="2133600"/>
            <a:ext cx="2819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Trees were chosen for their excellent interpretability and clear structure, making them ideal for HR applications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962025" y="3238500"/>
            <a:ext cx="26622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Testing</a:t>
            </a:r>
            <a:endParaRPr lang="en-US" sz="1500" dirty="0"/>
          </a:p>
        </p:txBody>
      </p:sp>
      <p:sp>
        <p:nvSpPr>
          <p:cNvPr id="40" name="Text 5"/>
          <p:cNvSpPr/>
          <p:nvPr/>
        </p:nvSpPr>
        <p:spPr>
          <a:xfrm>
            <a:off x="914400" y="3581400"/>
            <a:ext cx="2819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Built 12 different models by testing 4 different leaf sizes against 3 building criteria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66775" y="4457700"/>
            <a:ext cx="13037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</a:t>
            </a:r>
            <a:endParaRPr lang="en-US" sz="1500" dirty="0"/>
          </a:p>
        </p:txBody>
      </p:sp>
      <p:sp>
        <p:nvSpPr>
          <p:cNvPr id="42" name="Text 7"/>
          <p:cNvSpPr/>
          <p:nvPr/>
        </p:nvSpPr>
        <p:spPr>
          <a:xfrm>
            <a:off x="914400" y="4800600"/>
            <a:ext cx="2819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Interpretable models allow HR teams to understand and implement recommendations easily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4419600" y="1104900"/>
            <a:ext cx="7391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 Models</a:t>
            </a:r>
            <a:endParaRPr lang="en-US" sz="1800" dirty="0"/>
          </a:p>
        </p:txBody>
      </p:sp>
      <p:sp>
        <p:nvSpPr>
          <p:cNvPr id="44" name="Text 9"/>
          <p:cNvSpPr/>
          <p:nvPr/>
        </p:nvSpPr>
        <p:spPr>
          <a:xfrm>
            <a:off x="4572000" y="1714500"/>
            <a:ext cx="99253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 Gain</a:t>
            </a:r>
            <a:endParaRPr lang="en-US" sz="1350" dirty="0"/>
          </a:p>
        </p:txBody>
      </p:sp>
      <p:sp>
        <p:nvSpPr>
          <p:cNvPr id="45" name="Text 10"/>
          <p:cNvSpPr/>
          <p:nvPr/>
        </p:nvSpPr>
        <p:spPr>
          <a:xfrm>
            <a:off x="5640735" y="1851720"/>
            <a:ext cx="816173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Criterion</a:t>
            </a:r>
            <a:endParaRPr lang="en-US" sz="960" dirty="0"/>
          </a:p>
        </p:txBody>
      </p:sp>
      <p:sp>
        <p:nvSpPr>
          <p:cNvPr id="46" name="Text 11"/>
          <p:cNvSpPr/>
          <p:nvPr/>
        </p:nvSpPr>
        <p:spPr>
          <a:xfrm>
            <a:off x="4800600" y="23622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10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4800600" y="26670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20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4800600" y="29718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30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4800600" y="32766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40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6457950" y="1714500"/>
            <a:ext cx="79938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Entropy</a:t>
            </a:r>
            <a:endParaRPr lang="en-US" sz="1350" dirty="0"/>
          </a:p>
        </p:txBody>
      </p:sp>
      <p:sp>
        <p:nvSpPr>
          <p:cNvPr id="51" name="Text 16"/>
          <p:cNvSpPr/>
          <p:nvPr/>
        </p:nvSpPr>
        <p:spPr>
          <a:xfrm>
            <a:off x="7282755" y="1718370"/>
            <a:ext cx="816173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Criterion</a:t>
            </a:r>
            <a:endParaRPr lang="en-US" sz="960" dirty="0"/>
          </a:p>
        </p:txBody>
      </p:sp>
      <p:sp>
        <p:nvSpPr>
          <p:cNvPr id="52" name="Text 17"/>
          <p:cNvSpPr/>
          <p:nvPr/>
        </p:nvSpPr>
        <p:spPr>
          <a:xfrm>
            <a:off x="6686550" y="20955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10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686550" y="24003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20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686550" y="27051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30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686550" y="30099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40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8343900" y="1714500"/>
            <a:ext cx="40415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Gini</a:t>
            </a:r>
            <a:endParaRPr lang="en-US" sz="1350" dirty="0"/>
          </a:p>
        </p:txBody>
      </p:sp>
      <p:sp>
        <p:nvSpPr>
          <p:cNvPr id="57" name="Text 22"/>
          <p:cNvSpPr/>
          <p:nvPr/>
        </p:nvSpPr>
        <p:spPr>
          <a:xfrm>
            <a:off x="9168705" y="1718370"/>
            <a:ext cx="816173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Criterion</a:t>
            </a:r>
            <a:endParaRPr lang="en-US" sz="960" dirty="0"/>
          </a:p>
        </p:txBody>
      </p:sp>
      <p:sp>
        <p:nvSpPr>
          <p:cNvPr id="58" name="Text 23"/>
          <p:cNvSpPr/>
          <p:nvPr/>
        </p:nvSpPr>
        <p:spPr>
          <a:xfrm>
            <a:off x="8572500" y="20955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10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8572500" y="24003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20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8572500" y="27051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30</a:t>
            </a:r>
            <a:endParaRPr lang="en-US" sz="1200" dirty="0"/>
          </a:p>
        </p:txBody>
      </p:sp>
      <p:sp>
        <p:nvSpPr>
          <p:cNvPr id="61" name="Text 26"/>
          <p:cNvSpPr/>
          <p:nvPr/>
        </p:nvSpPr>
        <p:spPr>
          <a:xfrm>
            <a:off x="8572500" y="30099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40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10229850" y="1714500"/>
            <a:ext cx="14287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Comparison</a:t>
            </a:r>
            <a:endParaRPr lang="en-US" sz="1350" dirty="0"/>
          </a:p>
        </p:txBody>
      </p:sp>
      <p:sp>
        <p:nvSpPr>
          <p:cNvPr id="63" name="Text 28"/>
          <p:cNvSpPr/>
          <p:nvPr/>
        </p:nvSpPr>
        <p:spPr>
          <a:xfrm>
            <a:off x="10458450" y="2362200"/>
            <a:ext cx="8349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10496550" y="2667000"/>
            <a:ext cx="894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Simplicity</a:t>
            </a:r>
            <a:endParaRPr lang="en-US" sz="1200" dirty="0"/>
          </a:p>
        </p:txBody>
      </p:sp>
      <p:sp>
        <p:nvSpPr>
          <p:cNvPr id="65" name="Text 30"/>
          <p:cNvSpPr/>
          <p:nvPr/>
        </p:nvSpPr>
        <p:spPr>
          <a:xfrm>
            <a:off x="10477500" y="2971800"/>
            <a:ext cx="13612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</a:t>
            </a:r>
            <a:endParaRPr lang="en-US" sz="1200" dirty="0"/>
          </a:p>
        </p:txBody>
      </p:sp>
      <p:sp>
        <p:nvSpPr>
          <p:cNvPr id="66" name="Text 31"/>
          <p:cNvSpPr/>
          <p:nvPr/>
        </p:nvSpPr>
        <p:spPr>
          <a:xfrm>
            <a:off x="10477500" y="3276600"/>
            <a:ext cx="118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 Gain</a:t>
            </a:r>
            <a:endParaRPr lang="en-US" sz="1200" dirty="0"/>
          </a:p>
        </p:txBody>
      </p:sp>
      <p:sp>
        <p:nvSpPr>
          <p:cNvPr id="67" name="Text 32"/>
          <p:cNvSpPr/>
          <p:nvPr/>
        </p:nvSpPr>
        <p:spPr>
          <a:xfrm>
            <a:off x="4886325" y="4286250"/>
            <a:ext cx="37227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 Structure Example</a:t>
            </a:r>
            <a:endParaRPr lang="en-US" sz="1500" dirty="0"/>
          </a:p>
        </p:txBody>
      </p:sp>
      <p:sp>
        <p:nvSpPr>
          <p:cNvPr id="68" name="Text 33"/>
          <p:cNvSpPr/>
          <p:nvPr/>
        </p:nvSpPr>
        <p:spPr>
          <a:xfrm>
            <a:off x="9164538" y="4324350"/>
            <a:ext cx="317575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Information Gain  Entropy  Gini</a:t>
            </a:r>
            <a:endParaRPr lang="en-US" sz="1050" dirty="0"/>
          </a:p>
        </p:txBody>
      </p:sp>
      <p:sp>
        <p:nvSpPr>
          <p:cNvPr id="69" name="Text 34"/>
          <p:cNvSpPr/>
          <p:nvPr/>
        </p:nvSpPr>
        <p:spPr>
          <a:xfrm>
            <a:off x="590550" y="6286500"/>
            <a:ext cx="493668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models tested for optimal interpretability and accuracy</a:t>
            </a:r>
            <a:endParaRPr lang="en-US" sz="1050" dirty="0"/>
          </a:p>
        </p:txBody>
      </p:sp>
      <p:sp>
        <p:nvSpPr>
          <p:cNvPr id="70" name="Text 35"/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  <p:pic>
        <p:nvPicPr>
          <p:cNvPr id="71" name="image1.jpg">
            <a:extLst>
              <a:ext uri="{FF2B5EF4-FFF2-40B4-BE49-F238E27FC236}">
                <a16:creationId xmlns:a16="http://schemas.microsoft.com/office/drawing/2014/main" id="{AA6F1240-1B56-2F41-4454-CB2D65C1394F}"/>
              </a:ext>
            </a:extLst>
          </p:cNvPr>
          <p:cNvPicPr/>
          <p:nvPr/>
        </p:nvPicPr>
        <p:blipFill>
          <a:blip r:embed="rId25"/>
          <a:srcRect/>
          <a:stretch>
            <a:fillRect/>
          </a:stretch>
        </p:blipFill>
        <p:spPr>
          <a:xfrm>
            <a:off x="4323818" y="1562100"/>
            <a:ext cx="7487182" cy="44958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081E-F5EC-4D85-664E-F7FAE181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F7D304-8FCA-F0AE-1DA4-83E5FDFD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360426A-57E5-A16A-795F-1C1842CA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4C857972-99CD-D894-ABDC-8917F5E2C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90700"/>
            <a:ext cx="219075" cy="2667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284B69E2-D949-2EEF-3371-2C2B695B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3850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D8BF0804-EF63-DF31-11E9-B7CF216A5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457700"/>
            <a:ext cx="142875" cy="2667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2644843C-9330-98B7-CFC4-1C0565A6A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400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4CDDB26A-DD38-0D58-83A4-9E2F7F2AD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7051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8AA9764E-71A3-AFF3-AB51-A36FCAE98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009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9799E130-AEBC-1D2C-689C-7033419C1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3147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6B2E4DE9-EC48-DDF6-601A-2797E9C11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950" y="2133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BEC72E18-5035-D657-94A5-799EA446F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950" y="2438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E66F1F15-AD2B-6A74-87D0-D4A697951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950" y="27432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0ECE21D5-ECCE-B749-ECFE-46C656116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950" y="30480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88D3C1D2-B88A-E126-E14B-599B781A30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2133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913F9843-9D28-35D6-C04F-3F399F6B59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2438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B4635010-D7CA-23C2-8B07-74A9A5B4E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27432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
            <a:extLst>
              <a:ext uri="{FF2B5EF4-FFF2-40B4-BE49-F238E27FC236}">
                <a16:creationId xmlns:a16="http://schemas.microsoft.com/office/drawing/2014/main" id="{791E0FF4-D41E-7939-C8F2-06FBEC1F4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0480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6F5F3F6D-E019-B8E8-AEA6-8458FDC279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9850" y="24003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
            <a:extLst>
              <a:ext uri="{FF2B5EF4-FFF2-40B4-BE49-F238E27FC236}">
                <a16:creationId xmlns:a16="http://schemas.microsoft.com/office/drawing/2014/main" id="{8937CE2E-370D-4255-CAC4-00CF3149FB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9850" y="2705100"/>
            <a:ext cx="190500" cy="152400"/>
          </a:xfrm>
          <a:prstGeom prst="rect">
            <a:avLst/>
          </a:prstGeom>
        </p:spPr>
      </p:pic>
      <p:pic>
        <p:nvPicPr>
          <p:cNvPr id="29" name="Image 27" descr="preencoded.png">
            <a:extLst>
              <a:ext uri="{FF2B5EF4-FFF2-40B4-BE49-F238E27FC236}">
                <a16:creationId xmlns:a16="http://schemas.microsoft.com/office/drawing/2014/main" id="{24E74CB0-E266-32F6-349D-E0A0096678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9850" y="3009900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>
            <a:extLst>
              <a:ext uri="{FF2B5EF4-FFF2-40B4-BE49-F238E27FC236}">
                <a16:creationId xmlns:a16="http://schemas.microsoft.com/office/drawing/2014/main" id="{977ABBA8-06E6-60B2-0C42-643DA7CB0B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9850" y="3429000"/>
            <a:ext cx="171450" cy="152400"/>
          </a:xfrm>
          <a:prstGeom prst="rect">
            <a:avLst/>
          </a:prstGeom>
        </p:spPr>
      </p:pic>
      <p:pic>
        <p:nvPicPr>
          <p:cNvPr id="32" name="Image 30" descr="preencoded.png">
            <a:extLst>
              <a:ext uri="{FF2B5EF4-FFF2-40B4-BE49-F238E27FC236}">
                <a16:creationId xmlns:a16="http://schemas.microsoft.com/office/drawing/2014/main" id="{3364F5E0-938C-0FDF-A103-087A8AC057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0" y="4267200"/>
            <a:ext cx="200025" cy="304800"/>
          </a:xfrm>
          <a:prstGeom prst="rect">
            <a:avLst/>
          </a:prstGeom>
        </p:spPr>
      </p:pic>
      <p:pic>
        <p:nvPicPr>
          <p:cNvPr id="34" name="Image 32" descr="preencoded.png">
            <a:extLst>
              <a:ext uri="{FF2B5EF4-FFF2-40B4-BE49-F238E27FC236}">
                <a16:creationId xmlns:a16="http://schemas.microsoft.com/office/drawing/2014/main" id="{F3D60E4A-69B2-C5C8-4BF9-7062A5EBB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E4975477-AACC-CB4B-90F1-72298390929A}"/>
              </a:ext>
            </a:extLst>
          </p:cNvPr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 Modeling Strategy</a:t>
            </a:r>
            <a:endParaRPr lang="en-US" sz="2700" dirty="0"/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4E89B223-831C-0D8C-B3B1-60474BBEFD1F}"/>
              </a:ext>
            </a:extLst>
          </p:cNvPr>
          <p:cNvSpPr/>
          <p:nvPr/>
        </p:nvSpPr>
        <p:spPr>
          <a:xfrm>
            <a:off x="336306" y="1281402"/>
            <a:ext cx="3749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93C5FD"/>
                </a:solidFill>
              </a:rPr>
              <a:t>Summary of Results :</a:t>
            </a:r>
            <a:endParaRPr lang="en-US" sz="1800" b="1" dirty="0">
              <a:solidFill>
                <a:srgbClr val="93C5FD"/>
              </a:solidFill>
            </a:endParaRPr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F410EBD9-2591-F43D-D879-09A4F3875E2C}"/>
              </a:ext>
            </a:extLst>
          </p:cNvPr>
          <p:cNvSpPr/>
          <p:nvPr/>
        </p:nvSpPr>
        <p:spPr>
          <a:xfrm>
            <a:off x="942975" y="1790700"/>
            <a:ext cx="18125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Selection</a:t>
            </a:r>
            <a:endParaRPr lang="en-US" sz="1500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795EFC90-30F7-7157-980D-E9C7A2C04108}"/>
              </a:ext>
            </a:extLst>
          </p:cNvPr>
          <p:cNvSpPr/>
          <p:nvPr/>
        </p:nvSpPr>
        <p:spPr>
          <a:xfrm>
            <a:off x="914400" y="2133600"/>
            <a:ext cx="2819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 Trees were chosen for their excellent interpretability and clear structure, making them ideal for HR applications</a:t>
            </a:r>
            <a:endParaRPr lang="en-US" sz="1200" dirty="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9B7811D9-599F-9BBE-BED3-A63DB27A1697}"/>
              </a:ext>
            </a:extLst>
          </p:cNvPr>
          <p:cNvSpPr/>
          <p:nvPr/>
        </p:nvSpPr>
        <p:spPr>
          <a:xfrm>
            <a:off x="962025" y="3238500"/>
            <a:ext cx="26622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Testing</a:t>
            </a:r>
            <a:endParaRPr lang="en-US" sz="1500" dirty="0"/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9F78F0E6-64F6-299A-B69F-EDE659F195F9}"/>
              </a:ext>
            </a:extLst>
          </p:cNvPr>
          <p:cNvSpPr/>
          <p:nvPr/>
        </p:nvSpPr>
        <p:spPr>
          <a:xfrm>
            <a:off x="914400" y="3581400"/>
            <a:ext cx="2819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Built 12 different models by testing 4 different leaf sizes against 3 building criteria</a:t>
            </a:r>
            <a:endParaRPr lang="en-US" sz="1200" dirty="0"/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2C6A5BAD-E673-96C9-8637-4E60EB2CF9DA}"/>
              </a:ext>
            </a:extLst>
          </p:cNvPr>
          <p:cNvSpPr/>
          <p:nvPr/>
        </p:nvSpPr>
        <p:spPr>
          <a:xfrm>
            <a:off x="866775" y="4457700"/>
            <a:ext cx="13037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</a:t>
            </a:r>
            <a:endParaRPr lang="en-US" sz="150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B1E9FF27-F6EB-0C54-0FBA-DA5B1ED210BE}"/>
              </a:ext>
            </a:extLst>
          </p:cNvPr>
          <p:cNvSpPr/>
          <p:nvPr/>
        </p:nvSpPr>
        <p:spPr>
          <a:xfrm>
            <a:off x="914400" y="4800600"/>
            <a:ext cx="2819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Interpretable models allow HR teams to understand and implement recommendations easily</a:t>
            </a:r>
            <a:endParaRPr lang="en-US" sz="1200" dirty="0"/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15C49B10-77CA-D33D-C27D-EF52410AE93D}"/>
              </a:ext>
            </a:extLst>
          </p:cNvPr>
          <p:cNvSpPr/>
          <p:nvPr/>
        </p:nvSpPr>
        <p:spPr>
          <a:xfrm>
            <a:off x="5988903" y="1304925"/>
            <a:ext cx="7391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93C5FD"/>
                </a:solidFill>
              </a:rPr>
              <a:t>Tree Node :</a:t>
            </a:r>
            <a:endParaRPr lang="en-US" sz="2000" dirty="0">
              <a:solidFill>
                <a:srgbClr val="93C5FD"/>
              </a:solidFill>
            </a:endParaRPr>
          </a:p>
        </p:txBody>
      </p:sp>
      <p:sp>
        <p:nvSpPr>
          <p:cNvPr id="50" name="Text 15">
            <a:extLst>
              <a:ext uri="{FF2B5EF4-FFF2-40B4-BE49-F238E27FC236}">
                <a16:creationId xmlns:a16="http://schemas.microsoft.com/office/drawing/2014/main" id="{BA61C11C-30C3-8A7C-5A7D-C57207522E96}"/>
              </a:ext>
            </a:extLst>
          </p:cNvPr>
          <p:cNvSpPr/>
          <p:nvPr/>
        </p:nvSpPr>
        <p:spPr>
          <a:xfrm>
            <a:off x="6457950" y="1714500"/>
            <a:ext cx="79938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Entropy</a:t>
            </a:r>
            <a:endParaRPr lang="en-US" sz="1350" dirty="0"/>
          </a:p>
        </p:txBody>
      </p:sp>
      <p:sp>
        <p:nvSpPr>
          <p:cNvPr id="51" name="Text 16">
            <a:extLst>
              <a:ext uri="{FF2B5EF4-FFF2-40B4-BE49-F238E27FC236}">
                <a16:creationId xmlns:a16="http://schemas.microsoft.com/office/drawing/2014/main" id="{1F4D21DE-B204-2E2F-FF7F-B4C3F2C84D17}"/>
              </a:ext>
            </a:extLst>
          </p:cNvPr>
          <p:cNvSpPr/>
          <p:nvPr/>
        </p:nvSpPr>
        <p:spPr>
          <a:xfrm>
            <a:off x="7282755" y="1718370"/>
            <a:ext cx="816173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Criterion</a:t>
            </a:r>
            <a:endParaRPr lang="en-US" sz="960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2EC6CED9-9BA9-6B31-1C4A-3F9E62362886}"/>
              </a:ext>
            </a:extLst>
          </p:cNvPr>
          <p:cNvSpPr/>
          <p:nvPr/>
        </p:nvSpPr>
        <p:spPr>
          <a:xfrm>
            <a:off x="6686550" y="20955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10</a:t>
            </a:r>
            <a:endParaRPr lang="en-US" sz="1200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D22D0025-88F7-5B8D-1A7F-D5A23F8213BC}"/>
              </a:ext>
            </a:extLst>
          </p:cNvPr>
          <p:cNvSpPr/>
          <p:nvPr/>
        </p:nvSpPr>
        <p:spPr>
          <a:xfrm>
            <a:off x="6686550" y="24003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20</a:t>
            </a:r>
            <a:endParaRPr lang="en-US" sz="1200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3884467C-C3C6-B634-BCBA-606F98897937}"/>
              </a:ext>
            </a:extLst>
          </p:cNvPr>
          <p:cNvSpPr/>
          <p:nvPr/>
        </p:nvSpPr>
        <p:spPr>
          <a:xfrm>
            <a:off x="6686550" y="27051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30</a:t>
            </a:r>
            <a:endParaRPr lang="en-US" sz="1200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49BAB945-F23F-9968-6494-C22830573DAB}"/>
              </a:ext>
            </a:extLst>
          </p:cNvPr>
          <p:cNvSpPr/>
          <p:nvPr/>
        </p:nvSpPr>
        <p:spPr>
          <a:xfrm>
            <a:off x="6686550" y="30099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40</a:t>
            </a:r>
            <a:endParaRPr lang="en-US" sz="1200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ACF606FB-B681-3981-B2B6-F8B97265FFCC}"/>
              </a:ext>
            </a:extLst>
          </p:cNvPr>
          <p:cNvSpPr/>
          <p:nvPr/>
        </p:nvSpPr>
        <p:spPr>
          <a:xfrm>
            <a:off x="8343900" y="1714500"/>
            <a:ext cx="40415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Gini</a:t>
            </a:r>
            <a:endParaRPr lang="en-US" sz="1350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8F139322-F9B3-570C-E664-26D459E5BF5D}"/>
              </a:ext>
            </a:extLst>
          </p:cNvPr>
          <p:cNvSpPr/>
          <p:nvPr/>
        </p:nvSpPr>
        <p:spPr>
          <a:xfrm>
            <a:off x="9168705" y="1718370"/>
            <a:ext cx="816173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Criterion</a:t>
            </a:r>
            <a:endParaRPr lang="en-US" sz="960" dirty="0"/>
          </a:p>
        </p:txBody>
      </p:sp>
      <p:sp>
        <p:nvSpPr>
          <p:cNvPr id="58" name="Text 23">
            <a:extLst>
              <a:ext uri="{FF2B5EF4-FFF2-40B4-BE49-F238E27FC236}">
                <a16:creationId xmlns:a16="http://schemas.microsoft.com/office/drawing/2014/main" id="{3417F725-4979-0F33-2C6F-7376F08BFE2C}"/>
              </a:ext>
            </a:extLst>
          </p:cNvPr>
          <p:cNvSpPr/>
          <p:nvPr/>
        </p:nvSpPr>
        <p:spPr>
          <a:xfrm>
            <a:off x="8572500" y="20955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10</a:t>
            </a:r>
            <a:endParaRPr lang="en-US" sz="1200" dirty="0"/>
          </a:p>
        </p:txBody>
      </p:sp>
      <p:sp>
        <p:nvSpPr>
          <p:cNvPr id="59" name="Text 24">
            <a:extLst>
              <a:ext uri="{FF2B5EF4-FFF2-40B4-BE49-F238E27FC236}">
                <a16:creationId xmlns:a16="http://schemas.microsoft.com/office/drawing/2014/main" id="{8A719FE6-569F-3C47-7A68-652CB3F52D0F}"/>
              </a:ext>
            </a:extLst>
          </p:cNvPr>
          <p:cNvSpPr/>
          <p:nvPr/>
        </p:nvSpPr>
        <p:spPr>
          <a:xfrm>
            <a:off x="8572500" y="24003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20</a:t>
            </a:r>
            <a:endParaRPr lang="en-US" sz="1200" dirty="0"/>
          </a:p>
        </p:txBody>
      </p:sp>
      <p:sp>
        <p:nvSpPr>
          <p:cNvPr id="60" name="Text 25">
            <a:extLst>
              <a:ext uri="{FF2B5EF4-FFF2-40B4-BE49-F238E27FC236}">
                <a16:creationId xmlns:a16="http://schemas.microsoft.com/office/drawing/2014/main" id="{2CCC6DED-1F50-E702-56B7-C98E6D8E533F}"/>
              </a:ext>
            </a:extLst>
          </p:cNvPr>
          <p:cNvSpPr/>
          <p:nvPr/>
        </p:nvSpPr>
        <p:spPr>
          <a:xfrm>
            <a:off x="8572500" y="27051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30</a:t>
            </a:r>
            <a:endParaRPr lang="en-US" sz="1200" dirty="0"/>
          </a:p>
        </p:txBody>
      </p:sp>
      <p:sp>
        <p:nvSpPr>
          <p:cNvPr id="61" name="Text 26">
            <a:extLst>
              <a:ext uri="{FF2B5EF4-FFF2-40B4-BE49-F238E27FC236}">
                <a16:creationId xmlns:a16="http://schemas.microsoft.com/office/drawing/2014/main" id="{C3F16556-82B0-A39B-F76F-64F3D81AD519}"/>
              </a:ext>
            </a:extLst>
          </p:cNvPr>
          <p:cNvSpPr/>
          <p:nvPr/>
        </p:nvSpPr>
        <p:spPr>
          <a:xfrm>
            <a:off x="8572500" y="3009900"/>
            <a:ext cx="11121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Leaf Size 40</a:t>
            </a:r>
            <a:endParaRPr lang="en-US" sz="1200" dirty="0"/>
          </a:p>
        </p:txBody>
      </p:sp>
      <p:sp>
        <p:nvSpPr>
          <p:cNvPr id="62" name="Text 27">
            <a:extLst>
              <a:ext uri="{FF2B5EF4-FFF2-40B4-BE49-F238E27FC236}">
                <a16:creationId xmlns:a16="http://schemas.microsoft.com/office/drawing/2014/main" id="{9C59C9D5-D9BD-2AAC-9345-D1B9D5B12583}"/>
              </a:ext>
            </a:extLst>
          </p:cNvPr>
          <p:cNvSpPr/>
          <p:nvPr/>
        </p:nvSpPr>
        <p:spPr>
          <a:xfrm>
            <a:off x="10229850" y="1714500"/>
            <a:ext cx="14287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Comparison</a:t>
            </a:r>
            <a:endParaRPr lang="en-US" sz="1350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06EBC4B7-5D1D-5093-8D9A-79256865C695}"/>
              </a:ext>
            </a:extLst>
          </p:cNvPr>
          <p:cNvSpPr/>
          <p:nvPr/>
        </p:nvSpPr>
        <p:spPr>
          <a:xfrm>
            <a:off x="10458450" y="2362200"/>
            <a:ext cx="8349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200" dirty="0"/>
          </a:p>
        </p:txBody>
      </p:sp>
      <p:sp>
        <p:nvSpPr>
          <p:cNvPr id="64" name="Text 29">
            <a:extLst>
              <a:ext uri="{FF2B5EF4-FFF2-40B4-BE49-F238E27FC236}">
                <a16:creationId xmlns:a16="http://schemas.microsoft.com/office/drawing/2014/main" id="{3E66065F-1E23-8EAA-6963-7DE8519526B4}"/>
              </a:ext>
            </a:extLst>
          </p:cNvPr>
          <p:cNvSpPr/>
          <p:nvPr/>
        </p:nvSpPr>
        <p:spPr>
          <a:xfrm>
            <a:off x="10496550" y="2667000"/>
            <a:ext cx="894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Simplicity</a:t>
            </a:r>
            <a:endParaRPr lang="en-US" sz="1200" dirty="0"/>
          </a:p>
        </p:txBody>
      </p:sp>
      <p:sp>
        <p:nvSpPr>
          <p:cNvPr id="65" name="Text 30">
            <a:extLst>
              <a:ext uri="{FF2B5EF4-FFF2-40B4-BE49-F238E27FC236}">
                <a16:creationId xmlns:a16="http://schemas.microsoft.com/office/drawing/2014/main" id="{D1EC6E65-B1C2-D556-7D41-1932663501BF}"/>
              </a:ext>
            </a:extLst>
          </p:cNvPr>
          <p:cNvSpPr/>
          <p:nvPr/>
        </p:nvSpPr>
        <p:spPr>
          <a:xfrm>
            <a:off x="10477500" y="2971800"/>
            <a:ext cx="13612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</a:t>
            </a:r>
            <a:endParaRPr lang="en-US" sz="1200" dirty="0"/>
          </a:p>
        </p:txBody>
      </p:sp>
      <p:sp>
        <p:nvSpPr>
          <p:cNvPr id="66" name="Text 31">
            <a:extLst>
              <a:ext uri="{FF2B5EF4-FFF2-40B4-BE49-F238E27FC236}">
                <a16:creationId xmlns:a16="http://schemas.microsoft.com/office/drawing/2014/main" id="{D6D61785-D9E7-09E3-41E7-ED884AD11142}"/>
              </a:ext>
            </a:extLst>
          </p:cNvPr>
          <p:cNvSpPr/>
          <p:nvPr/>
        </p:nvSpPr>
        <p:spPr>
          <a:xfrm>
            <a:off x="10477500" y="3276600"/>
            <a:ext cx="118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 Gain</a:t>
            </a:r>
            <a:endParaRPr lang="en-US" sz="1200" dirty="0"/>
          </a:p>
        </p:txBody>
      </p:sp>
      <p:sp>
        <p:nvSpPr>
          <p:cNvPr id="68" name="Text 33">
            <a:extLst>
              <a:ext uri="{FF2B5EF4-FFF2-40B4-BE49-F238E27FC236}">
                <a16:creationId xmlns:a16="http://schemas.microsoft.com/office/drawing/2014/main" id="{2924B6D5-54A2-47AA-5793-550CF50248F1}"/>
              </a:ext>
            </a:extLst>
          </p:cNvPr>
          <p:cNvSpPr/>
          <p:nvPr/>
        </p:nvSpPr>
        <p:spPr>
          <a:xfrm>
            <a:off x="5330309" y="5572125"/>
            <a:ext cx="4936687" cy="704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better understand the behavior of the selected best model (DT-Gini-B, 6%), the final Decision Tree structure was visualized</a:t>
            </a:r>
            <a:endParaRPr lang="en-US" sz="1050" dirty="0"/>
          </a:p>
        </p:txBody>
      </p:sp>
      <p:sp>
        <p:nvSpPr>
          <p:cNvPr id="69" name="Text 34">
            <a:extLst>
              <a:ext uri="{FF2B5EF4-FFF2-40B4-BE49-F238E27FC236}">
                <a16:creationId xmlns:a16="http://schemas.microsoft.com/office/drawing/2014/main" id="{A612E4B8-8F74-BA81-A0E5-6C4F1241D0C6}"/>
              </a:ext>
            </a:extLst>
          </p:cNvPr>
          <p:cNvSpPr/>
          <p:nvPr/>
        </p:nvSpPr>
        <p:spPr>
          <a:xfrm>
            <a:off x="590550" y="6286500"/>
            <a:ext cx="493668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models tested for optimal interpretability and accuracy</a:t>
            </a:r>
            <a:endParaRPr lang="en-US" sz="1050" dirty="0"/>
          </a:p>
        </p:txBody>
      </p:sp>
      <p:sp>
        <p:nvSpPr>
          <p:cNvPr id="70" name="Text 35">
            <a:extLst>
              <a:ext uri="{FF2B5EF4-FFF2-40B4-BE49-F238E27FC236}">
                <a16:creationId xmlns:a16="http://schemas.microsoft.com/office/drawing/2014/main" id="{168FE4DA-583D-BB97-481C-96D301A1533B}"/>
              </a:ext>
            </a:extLst>
          </p:cNvPr>
          <p:cNvSpPr/>
          <p:nvPr/>
        </p:nvSpPr>
        <p:spPr>
          <a:xfrm>
            <a:off x="9023896" y="6286500"/>
            <a:ext cx="33445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 2 | CCDS 223 – Data Mining Project</a:t>
            </a:r>
            <a:endParaRPr lang="en-US" sz="1050" dirty="0"/>
          </a:p>
        </p:txBody>
      </p:sp>
      <p:pic>
        <p:nvPicPr>
          <p:cNvPr id="14" name="Picture 1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AF7CDA6-F0A5-FDF1-784E-3CFC79D35F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861" y="1640633"/>
            <a:ext cx="4572396" cy="4458086"/>
          </a:xfrm>
          <a:prstGeom prst="rect">
            <a:avLst/>
          </a:prstGeom>
        </p:spPr>
      </p:pic>
      <p:pic>
        <p:nvPicPr>
          <p:cNvPr id="72" name="image6.jpg">
            <a:extLst>
              <a:ext uri="{FF2B5EF4-FFF2-40B4-BE49-F238E27FC236}">
                <a16:creationId xmlns:a16="http://schemas.microsoft.com/office/drawing/2014/main" id="{0C3751FA-8276-9A1F-1540-76EAF48BE80D}"/>
              </a:ext>
            </a:extLst>
          </p:cNvPr>
          <p:cNvPicPr/>
          <p:nvPr/>
        </p:nvPicPr>
        <p:blipFill>
          <a:blip r:embed="rId18"/>
          <a:srcRect/>
          <a:stretch>
            <a:fillRect/>
          </a:stretch>
        </p:blipFill>
        <p:spPr>
          <a:xfrm>
            <a:off x="5090814" y="1751329"/>
            <a:ext cx="6715125" cy="36874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9595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33475"/>
            <a:ext cx="171450" cy="171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" y="1600200"/>
            <a:ext cx="11927205" cy="464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209800"/>
            <a:ext cx="5181600" cy="3505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257" y="592455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752" y="5924550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1248" y="5924550"/>
            <a:ext cx="114300" cy="114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3200400"/>
            <a:ext cx="5486400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3909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4991100"/>
            <a:ext cx="200025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K-Means Clustering Analysis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628650" y="11049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We performed K-Means clustering to segment employees into distinct groups for more targeted HR interventions.</a:t>
            </a:r>
            <a:endParaRPr lang="en-US" sz="1350" dirty="0"/>
          </a:p>
        </p:txBody>
      </p:sp>
      <p:sp>
        <p:nvSpPr>
          <p:cNvPr id="19" name="Text 2"/>
          <p:cNvSpPr/>
          <p:nvPr/>
        </p:nvSpPr>
        <p:spPr>
          <a:xfrm>
            <a:off x="533400" y="17526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Visualization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1702118" y="5867400"/>
            <a:ext cx="8236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1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2807613" y="5867400"/>
            <a:ext cx="8236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2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3913108" y="5867400"/>
            <a:ext cx="8236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3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6705600" y="2171700"/>
            <a:ext cx="5897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Employees with lower monthly income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6705600" y="2400300"/>
            <a:ext cx="491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Primarily in sales roles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6705600" y="2628900"/>
            <a:ext cx="5897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Often entry-level positions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6915150" y="3409950"/>
            <a:ext cx="44326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2: Mid-Range Income/Technical</a:t>
            </a:r>
            <a:endParaRPr lang="en-US" sz="1500" dirty="0"/>
          </a:p>
        </p:txBody>
      </p:sp>
      <p:sp>
        <p:nvSpPr>
          <p:cNvPr id="28" name="Text 11"/>
          <p:cNvSpPr/>
          <p:nvPr/>
        </p:nvSpPr>
        <p:spPr>
          <a:xfrm>
            <a:off x="6705600" y="3771900"/>
            <a:ext cx="5897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Largest cluster of employees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6705600" y="4000500"/>
            <a:ext cx="491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Mid-range income levels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6705600" y="4229100"/>
            <a:ext cx="5897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Technical roles predominance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6829425" y="5010150"/>
            <a:ext cx="44360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 3: Higher Income/Management</a:t>
            </a:r>
            <a:endParaRPr lang="en-US" sz="1500" dirty="0"/>
          </a:p>
        </p:txBody>
      </p:sp>
      <p:sp>
        <p:nvSpPr>
          <p:cNvPr id="32" name="Text 15"/>
          <p:cNvSpPr/>
          <p:nvPr/>
        </p:nvSpPr>
        <p:spPr>
          <a:xfrm>
            <a:off x="6705600" y="5372100"/>
            <a:ext cx="5897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Higher monthly income employees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6705600" y="5600700"/>
            <a:ext cx="5897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Management and senior roles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6705600" y="5829300"/>
            <a:ext cx="491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Most experienced group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11468695" y="6705600"/>
            <a:ext cx="4107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8/12</a:t>
            </a:r>
            <a:endParaRPr lang="en-US" sz="1200" dirty="0"/>
          </a:p>
        </p:txBody>
      </p:sp>
      <p:pic>
        <p:nvPicPr>
          <p:cNvPr id="38" name="Picture 3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292066-163E-A1BF-E035-CDC20FC5C1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550" y="2181225"/>
            <a:ext cx="11669911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1099</Words>
  <Application>Microsoft Office PowerPoint</Application>
  <PresentationFormat>Widescreen</PresentationFormat>
  <Paragraphs>229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عبدالله عطيه عبدالله الزهراني</cp:lastModifiedBy>
  <cp:revision>2</cp:revision>
  <dcterms:created xsi:type="dcterms:W3CDTF">2025-12-29T06:47:58Z</dcterms:created>
  <dcterms:modified xsi:type="dcterms:W3CDTF">2025-12-29T08:04:19Z</dcterms:modified>
</cp:coreProperties>
</file>